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</p:sldIdLst>
  <p:sldSz cy="5143500" cx="9144000"/>
  <p:notesSz cx="6858000" cy="9144000"/>
  <p:embeddedFontLst>
    <p:embeddedFont>
      <p:font typeface="Economica"/>
      <p:regular r:id="rId52"/>
      <p:bold r:id="rId53"/>
      <p:italic r:id="rId54"/>
      <p:boldItalic r:id="rId55"/>
    </p:embeddedFont>
    <p:embeddedFont>
      <p:font typeface="Lato"/>
      <p:regular r:id="rId56"/>
      <p:bold r:id="rId57"/>
      <p:italic r:id="rId58"/>
      <p:boldItalic r:id="rId59"/>
    </p:embeddedFont>
    <p:embeddedFont>
      <p:font typeface="Lora"/>
      <p:regular r:id="rId60"/>
      <p:bold r:id="rId61"/>
      <p:italic r:id="rId62"/>
      <p:boldItalic r:id="rId63"/>
    </p:embeddedFont>
    <p:embeddedFont>
      <p:font typeface="Comfortaa"/>
      <p:regular r:id="rId64"/>
      <p:bold r:id="rId65"/>
    </p:embeddedFont>
    <p:embeddedFont>
      <p:font typeface="Open Sans"/>
      <p:regular r:id="rId66"/>
      <p:bold r:id="rId67"/>
      <p:italic r:id="rId68"/>
      <p:boldItalic r:id="rId6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Lora-italic.fntdata"/><Relationship Id="rId61" Type="http://schemas.openxmlformats.org/officeDocument/2006/relationships/font" Target="fonts/Lora-bold.fntdata"/><Relationship Id="rId20" Type="http://schemas.openxmlformats.org/officeDocument/2006/relationships/slide" Target="slides/slide15.xml"/><Relationship Id="rId64" Type="http://schemas.openxmlformats.org/officeDocument/2006/relationships/font" Target="fonts/Comfortaa-regular.fntdata"/><Relationship Id="rId63" Type="http://schemas.openxmlformats.org/officeDocument/2006/relationships/font" Target="fonts/Lora-boldItalic.fntdata"/><Relationship Id="rId22" Type="http://schemas.openxmlformats.org/officeDocument/2006/relationships/slide" Target="slides/slide17.xml"/><Relationship Id="rId66" Type="http://schemas.openxmlformats.org/officeDocument/2006/relationships/font" Target="fonts/OpenSans-regular.fntdata"/><Relationship Id="rId21" Type="http://schemas.openxmlformats.org/officeDocument/2006/relationships/slide" Target="slides/slide16.xml"/><Relationship Id="rId65" Type="http://schemas.openxmlformats.org/officeDocument/2006/relationships/font" Target="fonts/Comfortaa-bold.fntdata"/><Relationship Id="rId24" Type="http://schemas.openxmlformats.org/officeDocument/2006/relationships/slide" Target="slides/slide19.xml"/><Relationship Id="rId68" Type="http://schemas.openxmlformats.org/officeDocument/2006/relationships/font" Target="fonts/OpenSans-italic.fntdata"/><Relationship Id="rId23" Type="http://schemas.openxmlformats.org/officeDocument/2006/relationships/slide" Target="slides/slide18.xml"/><Relationship Id="rId67" Type="http://schemas.openxmlformats.org/officeDocument/2006/relationships/font" Target="fonts/OpenSans-bold.fntdata"/><Relationship Id="rId60" Type="http://schemas.openxmlformats.org/officeDocument/2006/relationships/font" Target="fonts/Lora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penSans-boldItalic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font" Target="fonts/Economica-bold.fntdata"/><Relationship Id="rId52" Type="http://schemas.openxmlformats.org/officeDocument/2006/relationships/font" Target="fonts/Economica-regular.fntdata"/><Relationship Id="rId11" Type="http://schemas.openxmlformats.org/officeDocument/2006/relationships/slide" Target="slides/slide6.xml"/><Relationship Id="rId55" Type="http://schemas.openxmlformats.org/officeDocument/2006/relationships/font" Target="fonts/Economica-boldItalic.fntdata"/><Relationship Id="rId10" Type="http://schemas.openxmlformats.org/officeDocument/2006/relationships/slide" Target="slides/slide5.xml"/><Relationship Id="rId54" Type="http://schemas.openxmlformats.org/officeDocument/2006/relationships/font" Target="fonts/Economica-italic.fntdata"/><Relationship Id="rId13" Type="http://schemas.openxmlformats.org/officeDocument/2006/relationships/slide" Target="slides/slide8.xml"/><Relationship Id="rId57" Type="http://schemas.openxmlformats.org/officeDocument/2006/relationships/font" Target="fonts/Lato-bold.fntdata"/><Relationship Id="rId12" Type="http://schemas.openxmlformats.org/officeDocument/2006/relationships/slide" Target="slides/slide7.xml"/><Relationship Id="rId56" Type="http://schemas.openxmlformats.org/officeDocument/2006/relationships/font" Target="fonts/Lato-regular.fntdata"/><Relationship Id="rId15" Type="http://schemas.openxmlformats.org/officeDocument/2006/relationships/slide" Target="slides/slide10.xml"/><Relationship Id="rId59" Type="http://schemas.openxmlformats.org/officeDocument/2006/relationships/font" Target="fonts/Lato-boldItalic.fntdata"/><Relationship Id="rId14" Type="http://schemas.openxmlformats.org/officeDocument/2006/relationships/slide" Target="slides/slide9.xml"/><Relationship Id="rId58" Type="http://schemas.openxmlformats.org/officeDocument/2006/relationships/font" Target="fonts/Lato-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g109943b73a2_0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" name="Google Shape;60;g109943b73a2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163ff8ff42a_2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163ff8ff42a_2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63ff8ff42a_2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163ff8ff42a_2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163ff8ff42a_2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163ff8ff42a_2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163ff8ff42a_2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" name="Google Shape;137;g163ff8ff42a_2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14ed1234cb9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14ed1234cb9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163ff8ff42a_2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163ff8ff42a_2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163ff8ff42a_2_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163ff8ff42a_2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63ff8ff42a_2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163ff8ff42a_2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163ff8ff42a_2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163ff8ff42a_2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163ff8ff42a_2_1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163ff8ff42a_2_1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93ed33230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1293ed33230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g163ff8ff42a_2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7" name="Google Shape;187;g163ff8ff42a_2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163ff8ff42a_2_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163ff8ff42a_2_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163ff8ff42a_2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163ff8ff42a_2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163ff8ff42a_2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163ff8ff42a_2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163ff8ff42a_2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163ff8ff42a_2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14ed1234cb9_0_1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14ed1234cb9_0_1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163ff8ff42a_2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" name="Google Shape;233;g163ff8ff42a_2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63ff8ff42a_2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9" name="Google Shape;239;g163ff8ff42a_2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63ff8ff42a_2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63ff8ff42a_2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163ff8ff42a_2_2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163ff8ff42a_2_2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6f80d1ff_0_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c6f80d1f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63ff8ff42a_2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63ff8ff42a_2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163ff8ff42a_2_2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163ff8ff42a_2_2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63ff8ff42a_2_245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63ff8ff42a_2_2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g163ff8ff42a_2_250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5" name="Google Shape;275;g163ff8ff42a_2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g163ff8ff42a_2_2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1" name="Google Shape;281;g163ff8ff42a_2_2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14ed1234cb9_0_1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14ed1234cb9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14ed1234cb9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2" name="Google Shape;292;g14ed1234cb9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14ed1234cb9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14ed1234cb9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2" name="Shape 3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Google Shape;303;g14ed1234cb9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4" name="Google Shape;304;g14ed1234cb9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14ed1234cb9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14ed1234cb9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163ff8ff42a_2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163ff8ff42a_2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14ed1234cb9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14ed1234cb9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4ed1234cb9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14ed1234cb9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14ed1234cb9_0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14ed1234cb9_0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14ed1234cb9_0_1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14ed1234cb9_0_1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4ed1234cb9_0_2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4ed1234cb9_0_2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g14ed1234cb9_0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9" name="Google Shape;349;g14ed1234cb9_0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c6f80d1ff_0_66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6" name="Google Shape;356;gc6f80d1ff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1293ed33230_0_23:notes"/>
          <p:cNvSpPr/>
          <p:nvPr>
            <p:ph idx="2" type="sldImg"/>
          </p:nvPr>
        </p:nvSpPr>
        <p:spPr>
          <a:xfrm>
            <a:off x="381188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1293ed33230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14ed1234cb9_0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14ed1234cb9_0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4ed1234cb9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4ed1234cb9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g14ed1234cb9_0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" name="Google Shape;104;g14ed1234cb9_0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163ff8ff42a_2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163ff8ff42a_2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2744013" y="756700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1" name="Google Shape;11;p2"/>
          <p:cNvSpPr/>
          <p:nvPr/>
        </p:nvSpPr>
        <p:spPr>
          <a:xfrm rot="10800000">
            <a:off x="5318350" y="32667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2" name="Google Shape;12;p2"/>
          <p:cNvSpPr txBox="1"/>
          <p:nvPr>
            <p:ph type="ctrTitle"/>
          </p:nvPr>
        </p:nvSpPr>
        <p:spPr>
          <a:xfrm>
            <a:off x="3044700" y="1444255"/>
            <a:ext cx="3054600" cy="1537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3" name="Google Shape;13;p2"/>
          <p:cNvSpPr txBox="1"/>
          <p:nvPr>
            <p:ph idx="1" type="subTitle"/>
          </p:nvPr>
        </p:nvSpPr>
        <p:spPr>
          <a:xfrm>
            <a:off x="3044700" y="3116580"/>
            <a:ext cx="3054600" cy="70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Economica"/>
              <a:buNone/>
              <a:defRPr sz="21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14" name="Google Shape;14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5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1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" name="Google Shape;53;p11"/>
          <p:cNvSpPr txBox="1"/>
          <p:nvPr>
            <p:ph hasCustomPrompt="1" type="title"/>
          </p:nvPr>
        </p:nvSpPr>
        <p:spPr>
          <a:xfrm>
            <a:off x="311700" y="957125"/>
            <a:ext cx="8520600" cy="212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6000"/>
              <a:buNone/>
              <a:defRPr sz="16000">
                <a:solidFill>
                  <a:schemeClr val="lt2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4" name="Google Shape;54;p11"/>
          <p:cNvSpPr txBox="1"/>
          <p:nvPr>
            <p:ph idx="1" type="body"/>
          </p:nvPr>
        </p:nvSpPr>
        <p:spPr>
          <a:xfrm>
            <a:off x="311700" y="3162000"/>
            <a:ext cx="8520600" cy="1071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5" name="Google Shape;55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/>
          <p:nvPr/>
        </p:nvSpPr>
        <p:spPr>
          <a:xfrm flipH="1">
            <a:off x="7595938" y="4602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7" name="Google Shape;17;p3"/>
          <p:cNvSpPr/>
          <p:nvPr/>
        </p:nvSpPr>
        <p:spPr>
          <a:xfrm flipH="1" rot="10800000">
            <a:off x="466425" y="3558325"/>
            <a:ext cx="1081625" cy="1124950"/>
          </a:xfrm>
          <a:custGeom>
            <a:rect b="b" l="l" r="r" t="t"/>
            <a:pathLst>
              <a:path extrusionOk="0" h="44998" w="43265">
                <a:moveTo>
                  <a:pt x="0" y="44998"/>
                </a:moveTo>
                <a:lnTo>
                  <a:pt x="0" y="0"/>
                </a:lnTo>
                <a:lnTo>
                  <a:pt x="43265" y="0"/>
                </a:lnTo>
              </a:path>
            </a:pathLst>
          </a:custGeom>
          <a:noFill/>
          <a:ln cap="flat" cmpd="sng" w="28575">
            <a:solidFill>
              <a:schemeClr val="lt2"/>
            </a:solidFill>
            <a:prstDash val="solid"/>
            <a:miter lim="8000"/>
            <a:headEnd len="sm" w="sm" type="none"/>
            <a:tailEnd len="sm" w="sm" type="none"/>
          </a:ln>
        </p:spPr>
      </p:sp>
      <p:sp>
        <p:nvSpPr>
          <p:cNvPr id="18" name="Google Shape;18;p3"/>
          <p:cNvSpPr txBox="1"/>
          <p:nvPr>
            <p:ph type="title"/>
          </p:nvPr>
        </p:nvSpPr>
        <p:spPr>
          <a:xfrm>
            <a:off x="773700" y="1806450"/>
            <a:ext cx="7596600" cy="1530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" name="Google Shape;22;p4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4" name="Google Shape;24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" name="Google Shape;27;p5"/>
          <p:cNvSpPr txBox="1"/>
          <p:nvPr>
            <p:ph idx="1" type="body"/>
          </p:nvPr>
        </p:nvSpPr>
        <p:spPr>
          <a:xfrm>
            <a:off x="3117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2" type="body"/>
          </p:nvPr>
        </p:nvSpPr>
        <p:spPr>
          <a:xfrm>
            <a:off x="4832400" y="1225225"/>
            <a:ext cx="3999900" cy="3354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9" name="Google Shape;29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6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2" name="Google Shape;32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5" name="Google Shape;35;p7"/>
          <p:cNvSpPr txBox="1"/>
          <p:nvPr>
            <p:ph idx="1" type="body"/>
          </p:nvPr>
        </p:nvSpPr>
        <p:spPr>
          <a:xfrm>
            <a:off x="311700" y="1399400"/>
            <a:ext cx="2808000" cy="27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6" name="Google Shape;36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8"/>
          <p:cNvSpPr/>
          <p:nvPr/>
        </p:nvSpPr>
        <p:spPr>
          <a:xfrm>
            <a:off x="0" y="5045700"/>
            <a:ext cx="9144000" cy="9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" name="Google Shape;39;p8"/>
          <p:cNvSpPr txBox="1"/>
          <p:nvPr>
            <p:ph type="title"/>
          </p:nvPr>
        </p:nvSpPr>
        <p:spPr>
          <a:xfrm>
            <a:off x="490250" y="450150"/>
            <a:ext cx="5878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40" name="Google Shape;4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9"/>
          <p:cNvSpPr/>
          <p:nvPr/>
        </p:nvSpPr>
        <p:spPr>
          <a:xfrm>
            <a:off x="4572000" y="-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" name="Google Shape;43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4" name="Google Shape;44;p9"/>
          <p:cNvSpPr txBox="1"/>
          <p:nvPr>
            <p:ph type="title"/>
          </p:nvPr>
        </p:nvSpPr>
        <p:spPr>
          <a:xfrm>
            <a:off x="265500" y="929275"/>
            <a:ext cx="4045200" cy="1786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" type="subTitle"/>
          </p:nvPr>
        </p:nvSpPr>
        <p:spPr>
          <a:xfrm>
            <a:off x="265500" y="2769001"/>
            <a:ext cx="4045200" cy="1574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46" name="Google Shape;46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" name="Google Shape;47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 txBox="1"/>
          <p:nvPr>
            <p:ph idx="1" type="body"/>
          </p:nvPr>
        </p:nvSpPr>
        <p:spPr>
          <a:xfrm>
            <a:off x="319500" y="4218925"/>
            <a:ext cx="5998800" cy="598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Economica"/>
              <a:buNone/>
              <a:defRPr sz="2400">
                <a:latin typeface="Economica"/>
                <a:ea typeface="Economica"/>
                <a:cs typeface="Economica"/>
                <a:sym typeface="Economica"/>
              </a:defRPr>
            </a:lvl1pPr>
          </a:lstStyle>
          <a:p/>
        </p:txBody>
      </p:sp>
      <p:sp>
        <p:nvSpPr>
          <p:cNvPr id="50" name="Google Shape;50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lux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315925"/>
            <a:ext cx="85206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Font typeface="Economica"/>
              <a:buNone/>
              <a:defRPr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5225"/>
            <a:ext cx="8520600" cy="3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Open Sans"/>
              <a:buChar char="●"/>
              <a:defRPr sz="1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●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○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Open Sans"/>
              <a:buChar char="■"/>
              <a:defRPr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1pPr>
            <a:lvl2pPr lvl="1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2pPr>
            <a:lvl3pPr lvl="2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3pPr>
            <a:lvl4pPr lvl="3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4pPr>
            <a:lvl5pPr lvl="4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5pPr>
            <a:lvl6pPr lvl="5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6pPr>
            <a:lvl7pPr lvl="6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7pPr>
            <a:lvl8pPr lvl="7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8pPr>
            <a:lvl9pPr lvl="8" algn="r">
              <a:buNone/>
              <a:defRPr sz="1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6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styleandcils.com/" TargetMode="External"/><Relationship Id="rId4" Type="http://schemas.openxmlformats.org/officeDocument/2006/relationships/image" Target="../media/image9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1.png"/><Relationship Id="rId4" Type="http://schemas.openxmlformats.org/officeDocument/2006/relationships/image" Target="../media/image13.png"/><Relationship Id="rId5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9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0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8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7.png"/><Relationship Id="rId4" Type="http://schemas.openxmlformats.org/officeDocument/2006/relationships/image" Target="../media/image32.png"/><Relationship Id="rId5" Type="http://schemas.openxmlformats.org/officeDocument/2006/relationships/image" Target="../media/image24.jpg"/><Relationship Id="rId6" Type="http://schemas.openxmlformats.org/officeDocument/2006/relationships/image" Target="../media/image26.jpg"/><Relationship Id="rId7" Type="http://schemas.openxmlformats.org/officeDocument/2006/relationships/image" Target="../media/image1.jpg"/><Relationship Id="rId8" Type="http://schemas.openxmlformats.org/officeDocument/2006/relationships/image" Target="../media/image27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Relationship Id="rId4" Type="http://schemas.openxmlformats.org/officeDocument/2006/relationships/image" Target="../media/image31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jpg"/><Relationship Id="rId4" Type="http://schemas.openxmlformats.org/officeDocument/2006/relationships/image" Target="../media/image7.png"/><Relationship Id="rId5" Type="http://schemas.openxmlformats.org/officeDocument/2006/relationships/image" Target="../media/image12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4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4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9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40.png"/><Relationship Id="rId4" Type="http://schemas.openxmlformats.org/officeDocument/2006/relationships/image" Target="../media/image46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53.png"/><Relationship Id="rId4" Type="http://schemas.openxmlformats.org/officeDocument/2006/relationships/image" Target="../media/image4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png"/><Relationship Id="rId4" Type="http://schemas.openxmlformats.org/officeDocument/2006/relationships/image" Target="../media/image48.png"/><Relationship Id="rId5" Type="http://schemas.openxmlformats.org/officeDocument/2006/relationships/image" Target="../media/image4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50.png"/><Relationship Id="rId4" Type="http://schemas.openxmlformats.org/officeDocument/2006/relationships/image" Target="../media/image54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56.png"/><Relationship Id="rId4" Type="http://schemas.openxmlformats.org/officeDocument/2006/relationships/image" Target="../media/image49.png"/><Relationship Id="rId5" Type="http://schemas.openxmlformats.org/officeDocument/2006/relationships/image" Target="../media/image52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6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image" Target="../media/image14.png"/><Relationship Id="rId5" Type="http://schemas.openxmlformats.org/officeDocument/2006/relationships/image" Target="../media/image3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g"/><Relationship Id="rId4" Type="http://schemas.openxmlformats.org/officeDocument/2006/relationships/image" Target="../media/image2.png"/><Relationship Id="rId5" Type="http://schemas.openxmlformats.org/officeDocument/2006/relationships/image" Target="../media/image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1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/>
          <p:nvPr>
            <p:ph type="ctrTitle"/>
          </p:nvPr>
        </p:nvSpPr>
        <p:spPr>
          <a:xfrm>
            <a:off x="954875" y="1706325"/>
            <a:ext cx="3732900" cy="2686200"/>
          </a:xfrm>
          <a:prstGeom prst="rect">
            <a:avLst/>
          </a:prstGeom>
          <a:solidFill>
            <a:srgbClr val="FFFFFF"/>
          </a:solidFill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2400">
                <a:solidFill>
                  <a:schemeClr val="accent1"/>
                </a:solidFill>
              </a:rPr>
              <a:t>Dossier Projet</a:t>
            </a:r>
            <a:endParaRPr b="0" sz="24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844">
                <a:solidFill>
                  <a:srgbClr val="E6B8AF"/>
                </a:solidFill>
              </a:rPr>
              <a:t>Institut </a:t>
            </a:r>
            <a:r>
              <a:rPr b="0" lang="fr" sz="1844">
                <a:solidFill>
                  <a:srgbClr val="E6B8AF"/>
                </a:solidFill>
                <a:latin typeface="Lato"/>
                <a:ea typeface="Lato"/>
                <a:cs typeface="Lato"/>
                <a:sym typeface="Lato"/>
              </a:rPr>
              <a:t>MK BEAUTY</a:t>
            </a:r>
            <a:endParaRPr b="0" sz="1844">
              <a:solidFill>
                <a:srgbClr val="E6B8A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ADRAR 2021/2022</a:t>
            </a:r>
            <a:endParaRPr b="0"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lang="fr" sz="1300">
                <a:solidFill>
                  <a:srgbClr val="999999"/>
                </a:solidFill>
                <a:latin typeface="Open Sans"/>
                <a:ea typeface="Open Sans"/>
                <a:cs typeface="Open Sans"/>
                <a:sym typeface="Open Sans"/>
              </a:rPr>
              <a:t>par Lisa BREBION</a:t>
            </a:r>
            <a:endParaRPr b="0" sz="1300">
              <a:solidFill>
                <a:srgbClr val="999999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sz="18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/>
          <p:nvPr/>
        </p:nvSpPr>
        <p:spPr>
          <a:xfrm>
            <a:off x="805325" y="2681450"/>
            <a:ext cx="2748300" cy="125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662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12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“ A quoi va servir le logiciel ?”</a:t>
            </a:r>
            <a:endParaRPr i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l">
              <a:lnSpc>
                <a:spcPct val="11662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16620"/>
              </a:lnSpc>
              <a:spcBef>
                <a:spcPts val="120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1000">
                <a:solidFill>
                  <a:schemeClr val="dk1"/>
                </a:solidFill>
                <a:latin typeface="Comfortaa"/>
                <a:ea typeface="Comfortaa"/>
                <a:cs typeface="Comfortaa"/>
                <a:sym typeface="Comfortaa"/>
              </a:rPr>
              <a:t>fonctionnalités, acteur, héritage, dépendance…</a:t>
            </a:r>
            <a:endParaRPr i="1" sz="1000">
              <a:solidFill>
                <a:schemeClr val="dk1"/>
              </a:solidFill>
              <a:latin typeface="Comfortaa"/>
              <a:ea typeface="Comfortaa"/>
              <a:cs typeface="Comfortaa"/>
              <a:sym typeface="Comfortaa"/>
            </a:endParaRPr>
          </a:p>
        </p:txBody>
      </p:sp>
      <p:sp>
        <p:nvSpPr>
          <p:cNvPr id="118" name="Google Shape;118;p22"/>
          <p:cNvSpPr txBox="1"/>
          <p:nvPr/>
        </p:nvSpPr>
        <p:spPr>
          <a:xfrm>
            <a:off x="400475" y="1233675"/>
            <a:ext cx="3558000" cy="14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Diagramme de cas d’utilisation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19" name="Google Shape;119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5250" y="0"/>
            <a:ext cx="4216731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/>
        </p:nvSpPr>
        <p:spPr>
          <a:xfrm>
            <a:off x="39325" y="721663"/>
            <a:ext cx="17880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diagramme d’activité</a:t>
            </a: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créer son compte</a:t>
            </a:r>
            <a:endParaRPr sz="1200">
              <a:solidFill>
                <a:srgbClr val="434343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7356" l="0" r="2085" t="2924"/>
          <a:stretch/>
        </p:blipFill>
        <p:spPr>
          <a:xfrm>
            <a:off x="1827325" y="89000"/>
            <a:ext cx="7244500" cy="4867151"/>
          </a:xfrm>
          <a:prstGeom prst="rect">
            <a:avLst/>
          </a:prstGeom>
          <a:noFill/>
          <a:ln cap="flat" cmpd="sng" w="25400">
            <a:solidFill>
              <a:schemeClr val="lt1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26" name="Google Shape;126;p23"/>
          <p:cNvSpPr txBox="1"/>
          <p:nvPr/>
        </p:nvSpPr>
        <p:spPr>
          <a:xfrm>
            <a:off x="5486925" y="52575"/>
            <a:ext cx="600600" cy="292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700">
                <a:latin typeface="Open Sans"/>
                <a:ea typeface="Open Sans"/>
                <a:cs typeface="Open Sans"/>
                <a:sym typeface="Open Sans"/>
              </a:rPr>
              <a:t>server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27" name="Google Shape;127;p23"/>
          <p:cNvCxnSpPr/>
          <p:nvPr/>
        </p:nvCxnSpPr>
        <p:spPr>
          <a:xfrm>
            <a:off x="5486925" y="122625"/>
            <a:ext cx="60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28" name="Google Shape;128;p23"/>
          <p:cNvCxnSpPr/>
          <p:nvPr/>
        </p:nvCxnSpPr>
        <p:spPr>
          <a:xfrm>
            <a:off x="5486925" y="260800"/>
            <a:ext cx="6006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4"/>
          <p:cNvSpPr txBox="1"/>
          <p:nvPr/>
        </p:nvSpPr>
        <p:spPr>
          <a:xfrm>
            <a:off x="77250" y="791825"/>
            <a:ext cx="1760400" cy="36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3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diagramme de séquence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434343"/>
                </a:solidFill>
                <a:latin typeface="Comfortaa"/>
                <a:ea typeface="Comfortaa"/>
                <a:cs typeface="Comfortaa"/>
                <a:sym typeface="Comfortaa"/>
              </a:rPr>
              <a:t>créer son compte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34" name="Google Shape;134;p24"/>
          <p:cNvPicPr preferRelativeResize="0"/>
          <p:nvPr/>
        </p:nvPicPr>
        <p:blipFill rotWithShape="1">
          <a:blip r:embed="rId3">
            <a:alphaModFix/>
          </a:blip>
          <a:srcRect b="9008" l="0" r="0" t="0"/>
          <a:stretch/>
        </p:blipFill>
        <p:spPr>
          <a:xfrm>
            <a:off x="1861050" y="0"/>
            <a:ext cx="7106075" cy="507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Google Shape;139;p25"/>
          <p:cNvPicPr preferRelativeResize="0"/>
          <p:nvPr/>
        </p:nvPicPr>
        <p:blipFill rotWithShape="1">
          <a:blip r:embed="rId3">
            <a:alphaModFix/>
          </a:blip>
          <a:srcRect b="49647" l="0" r="0" t="0"/>
          <a:stretch/>
        </p:blipFill>
        <p:spPr>
          <a:xfrm>
            <a:off x="2401100" y="76200"/>
            <a:ext cx="6646900" cy="4933924"/>
          </a:xfrm>
          <a:prstGeom prst="rect">
            <a:avLst/>
          </a:prstGeom>
          <a:noFill/>
          <a:ln>
            <a:noFill/>
          </a:ln>
        </p:spPr>
      </p:pic>
      <p:sp>
        <p:nvSpPr>
          <p:cNvPr id="140" name="Google Shape;140;p25"/>
          <p:cNvSpPr txBox="1"/>
          <p:nvPr>
            <p:ph type="title"/>
          </p:nvPr>
        </p:nvSpPr>
        <p:spPr>
          <a:xfrm>
            <a:off x="280500" y="1680650"/>
            <a:ext cx="29961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Arborescence</a:t>
            </a:r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6"/>
          <p:cNvPicPr preferRelativeResize="0"/>
          <p:nvPr/>
        </p:nvPicPr>
        <p:blipFill rotWithShape="1">
          <a:blip r:embed="rId3">
            <a:alphaModFix/>
          </a:blip>
          <a:srcRect b="0" l="0" r="0" t="50000"/>
          <a:stretch/>
        </p:blipFill>
        <p:spPr>
          <a:xfrm>
            <a:off x="2263900" y="0"/>
            <a:ext cx="6860299" cy="50568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7"/>
          <p:cNvSpPr txBox="1"/>
          <p:nvPr>
            <p:ph type="title"/>
          </p:nvPr>
        </p:nvSpPr>
        <p:spPr>
          <a:xfrm>
            <a:off x="204300" y="1680650"/>
            <a:ext cx="77703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Maquettage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8"/>
          <p:cNvSpPr txBox="1"/>
          <p:nvPr/>
        </p:nvSpPr>
        <p:spPr>
          <a:xfrm>
            <a:off x="77250" y="1822950"/>
            <a:ext cx="20907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Wireframe</a:t>
            </a:r>
            <a:endParaRPr i="1" sz="28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page accueil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56" name="Google Shape;15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5825" y="803775"/>
            <a:ext cx="5374950" cy="4025950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57" name="Google Shape;157;p28"/>
          <p:cNvSpPr txBox="1"/>
          <p:nvPr>
            <p:ph type="title"/>
          </p:nvPr>
        </p:nvSpPr>
        <p:spPr>
          <a:xfrm>
            <a:off x="285000" y="329975"/>
            <a:ext cx="77703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Maquettage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9"/>
          <p:cNvSpPr txBox="1"/>
          <p:nvPr/>
        </p:nvSpPr>
        <p:spPr>
          <a:xfrm>
            <a:off x="284988" y="1863611"/>
            <a:ext cx="1840800" cy="277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Inspiration</a:t>
            </a: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 </a:t>
            </a:r>
            <a:endParaRPr b="1" i="1">
              <a:solidFill>
                <a:srgbClr val="666666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uFill>
                  <a:noFill/>
                </a:uFill>
                <a:latin typeface="Comfortaa"/>
                <a:ea typeface="Comfortaa"/>
                <a:cs typeface="Comfortaa"/>
                <a:sym typeface="Comforta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styleandcils.com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63" name="Google Shape;16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84287" y="1137949"/>
            <a:ext cx="5169925" cy="269782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64" name="Google Shape;164;p29"/>
          <p:cNvSpPr txBox="1"/>
          <p:nvPr>
            <p:ph type="title"/>
          </p:nvPr>
        </p:nvSpPr>
        <p:spPr>
          <a:xfrm>
            <a:off x="285000" y="329975"/>
            <a:ext cx="77703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Maquettage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30"/>
          <p:cNvSpPr txBox="1"/>
          <p:nvPr/>
        </p:nvSpPr>
        <p:spPr>
          <a:xfrm>
            <a:off x="77250" y="1086450"/>
            <a:ext cx="2090700" cy="320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Transformation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V1/V2/V3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page formations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70" name="Google Shape;17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85950" y="394925"/>
            <a:ext cx="3132150" cy="17591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pic>
        <p:nvPicPr>
          <p:cNvPr id="171" name="Google Shape;171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21975" y="744375"/>
            <a:ext cx="2774459" cy="17591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2" name="Google Shape;172;p30"/>
          <p:cNvSpPr txBox="1"/>
          <p:nvPr/>
        </p:nvSpPr>
        <p:spPr>
          <a:xfrm>
            <a:off x="6287550" y="375075"/>
            <a:ext cx="14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V2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3" name="Google Shape;173;p30"/>
          <p:cNvSpPr txBox="1"/>
          <p:nvPr/>
        </p:nvSpPr>
        <p:spPr>
          <a:xfrm>
            <a:off x="3630375" y="25625"/>
            <a:ext cx="14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V1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74" name="Google Shape;174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60825" y="2649750"/>
            <a:ext cx="3674325" cy="229556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175" name="Google Shape;175;p30"/>
          <p:cNvSpPr txBox="1"/>
          <p:nvPr/>
        </p:nvSpPr>
        <p:spPr>
          <a:xfrm>
            <a:off x="6287550" y="3641550"/>
            <a:ext cx="2326800" cy="8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structure simple 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&amp;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00000"/>
              </a:lnSpc>
              <a:spcBef>
                <a:spcPts val="700"/>
              </a:spcBef>
              <a:spcAft>
                <a:spcPts val="7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design  minimaliste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6" name="Google Shape;176;p30"/>
          <p:cNvSpPr txBox="1"/>
          <p:nvPr/>
        </p:nvSpPr>
        <p:spPr>
          <a:xfrm>
            <a:off x="6729300" y="3272250"/>
            <a:ext cx="14433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V3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1"/>
          <p:cNvSpPr txBox="1"/>
          <p:nvPr/>
        </p:nvSpPr>
        <p:spPr>
          <a:xfrm>
            <a:off x="276850" y="905075"/>
            <a:ext cx="2090700" cy="346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Identité de marque</a:t>
            </a:r>
            <a:endParaRPr i="1" sz="28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logotypes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proposés par le client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82" name="Google Shape;18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7502" y="1752600"/>
            <a:ext cx="1638300" cy="163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50000"/>
              </a:srgbClr>
            </a:outerShdw>
          </a:effectLst>
        </p:spPr>
      </p:pic>
      <p:pic>
        <p:nvPicPr>
          <p:cNvPr id="183" name="Google Shape;183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08125" y="1752600"/>
            <a:ext cx="1638300" cy="163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50000"/>
              </a:srgbClr>
            </a:outerShdw>
          </a:effectLst>
        </p:spPr>
      </p:pic>
      <p:pic>
        <p:nvPicPr>
          <p:cNvPr id="184" name="Google Shape;184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86750" y="1744950"/>
            <a:ext cx="1638300" cy="163830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st="47625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4"/>
          <p:cNvSpPr txBox="1"/>
          <p:nvPr>
            <p:ph type="title"/>
          </p:nvPr>
        </p:nvSpPr>
        <p:spPr>
          <a:xfrm>
            <a:off x="204300" y="1680650"/>
            <a:ext cx="4367700" cy="1364700"/>
          </a:xfrm>
          <a:prstGeom prst="rect">
            <a:avLst/>
          </a:prstGeom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Introduction personnelle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32"/>
          <p:cNvSpPr txBox="1"/>
          <p:nvPr/>
        </p:nvSpPr>
        <p:spPr>
          <a:xfrm>
            <a:off x="-7300" y="1154100"/>
            <a:ext cx="1718100" cy="314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Colorimétrie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tonalité “nude”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0" name="Google Shape;190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98150" y="528475"/>
            <a:ext cx="7069999" cy="40170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33"/>
          <p:cNvSpPr txBox="1"/>
          <p:nvPr/>
        </p:nvSpPr>
        <p:spPr>
          <a:xfrm>
            <a:off x="77250" y="1391250"/>
            <a:ext cx="2090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Typographie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Titres</a:t>
            </a:r>
            <a:endParaRPr i="1" sz="28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96" name="Google Shape;196;p33"/>
          <p:cNvSpPr txBox="1"/>
          <p:nvPr/>
        </p:nvSpPr>
        <p:spPr>
          <a:xfrm>
            <a:off x="3120850" y="302175"/>
            <a:ext cx="48663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Lora"/>
                <a:ea typeface="Lora"/>
                <a:cs typeface="Lora"/>
                <a:sym typeface="Lora"/>
              </a:rPr>
              <a:t>font-family: "Lora",serif;</a:t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97" name="Google Shape;197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7438" y="917775"/>
            <a:ext cx="5953125" cy="36004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4"/>
          <p:cNvSpPr txBox="1"/>
          <p:nvPr/>
        </p:nvSpPr>
        <p:spPr>
          <a:xfrm>
            <a:off x="77250" y="1391250"/>
            <a:ext cx="2090700" cy="2893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Typographie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marR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Textes courants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03" name="Google Shape;203;p34"/>
          <p:cNvSpPr txBox="1"/>
          <p:nvPr/>
        </p:nvSpPr>
        <p:spPr>
          <a:xfrm>
            <a:off x="2783400" y="257175"/>
            <a:ext cx="4866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>
                <a:latin typeface="Open Sans"/>
                <a:ea typeface="Open Sans"/>
                <a:cs typeface="Open Sans"/>
                <a:sym typeface="Open Sans"/>
              </a:rPr>
              <a:t>font-family: "Open Sans",sans-serif;</a:t>
            </a:r>
            <a:endParaRPr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04" name="Google Shape;204;p34"/>
          <p:cNvPicPr preferRelativeResize="0"/>
          <p:nvPr/>
        </p:nvPicPr>
        <p:blipFill rotWithShape="1">
          <a:blip r:embed="rId3">
            <a:alphaModFix/>
          </a:blip>
          <a:srcRect b="21482" l="0" r="0" t="0"/>
          <a:stretch/>
        </p:blipFill>
        <p:spPr>
          <a:xfrm>
            <a:off x="2636038" y="942525"/>
            <a:ext cx="5161026" cy="394380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/>
          <p:nvPr/>
        </p:nvSpPr>
        <p:spPr>
          <a:xfrm>
            <a:off x="127600" y="1253225"/>
            <a:ext cx="20907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Banque d’images</a:t>
            </a:r>
            <a:endParaRPr i="1" sz="28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www.pexels.com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10" name="Google Shape;21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5600" y="881063"/>
            <a:ext cx="147637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1525" y="881063"/>
            <a:ext cx="1609725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85600" y="2643188"/>
            <a:ext cx="2428875" cy="1619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35"/>
          <p:cNvPicPr preferRelativeResize="0"/>
          <p:nvPr/>
        </p:nvPicPr>
        <p:blipFill rotWithShape="1">
          <a:blip r:embed="rId6">
            <a:alphaModFix/>
          </a:blip>
          <a:srcRect b="0" l="18680" r="13115" t="0"/>
          <a:stretch/>
        </p:blipFill>
        <p:spPr>
          <a:xfrm>
            <a:off x="6390800" y="881063"/>
            <a:ext cx="1790700" cy="1609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35"/>
          <p:cNvPicPr preferRelativeResize="0"/>
          <p:nvPr/>
        </p:nvPicPr>
        <p:blipFill rotWithShape="1">
          <a:blip r:embed="rId7">
            <a:alphaModFix/>
          </a:blip>
          <a:srcRect b="35691" l="0" r="0" t="0"/>
          <a:stretch/>
        </p:blipFill>
        <p:spPr>
          <a:xfrm>
            <a:off x="5466875" y="2643188"/>
            <a:ext cx="165735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276625" y="2652713"/>
            <a:ext cx="904875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36"/>
          <p:cNvSpPr txBox="1"/>
          <p:nvPr/>
        </p:nvSpPr>
        <p:spPr>
          <a:xfrm>
            <a:off x="184975" y="2482550"/>
            <a:ext cx="2090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MCD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21" name="Google Shape;221;p36"/>
          <p:cNvPicPr preferRelativeResize="0"/>
          <p:nvPr/>
        </p:nvPicPr>
        <p:blipFill rotWithShape="1">
          <a:blip r:embed="rId3">
            <a:alphaModFix/>
          </a:blip>
          <a:srcRect b="268" l="0" r="0" t="268"/>
          <a:stretch/>
        </p:blipFill>
        <p:spPr>
          <a:xfrm>
            <a:off x="2571825" y="204825"/>
            <a:ext cx="5833800" cy="4729775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22" name="Google Shape;222;p36"/>
          <p:cNvSpPr txBox="1"/>
          <p:nvPr>
            <p:ph type="title"/>
          </p:nvPr>
        </p:nvSpPr>
        <p:spPr>
          <a:xfrm>
            <a:off x="146725" y="1056075"/>
            <a:ext cx="21672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Conception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37"/>
          <p:cNvSpPr txBox="1"/>
          <p:nvPr>
            <p:ph type="title"/>
          </p:nvPr>
        </p:nvSpPr>
        <p:spPr>
          <a:xfrm>
            <a:off x="311700" y="239725"/>
            <a:ext cx="5345100" cy="58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19964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9285"/>
              <a:buFont typeface="Arial"/>
              <a:buNone/>
            </a:pPr>
            <a:r>
              <a:rPr i="1" lang="fr" sz="2800">
                <a:solidFill>
                  <a:srgbClr val="666666"/>
                </a:solidFill>
              </a:rPr>
              <a:t>Les règles de transformation du MCD au MLD</a:t>
            </a:r>
            <a:r>
              <a:rPr b="1" lang="fr" sz="1200">
                <a:solidFill>
                  <a:srgbClr val="FF9900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/>
          </a:p>
        </p:txBody>
      </p:sp>
      <p:pic>
        <p:nvPicPr>
          <p:cNvPr id="228" name="Google Shape;228;p37"/>
          <p:cNvPicPr preferRelativeResize="0"/>
          <p:nvPr/>
        </p:nvPicPr>
        <p:blipFill rotWithShape="1">
          <a:blip r:embed="rId3">
            <a:alphaModFix/>
          </a:blip>
          <a:srcRect b="396" l="0" r="0" t="396"/>
          <a:stretch/>
        </p:blipFill>
        <p:spPr>
          <a:xfrm>
            <a:off x="2962125" y="999488"/>
            <a:ext cx="1266825" cy="3562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9" name="Google Shape;229;p37"/>
          <p:cNvPicPr preferRelativeResize="0"/>
          <p:nvPr/>
        </p:nvPicPr>
        <p:blipFill rotWithShape="1">
          <a:blip r:embed="rId4">
            <a:alphaModFix/>
          </a:blip>
          <a:srcRect b="0" l="1190" r="1190" t="0"/>
          <a:stretch/>
        </p:blipFill>
        <p:spPr>
          <a:xfrm>
            <a:off x="6354175" y="994725"/>
            <a:ext cx="123825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37"/>
          <p:cNvSpPr/>
          <p:nvPr/>
        </p:nvSpPr>
        <p:spPr>
          <a:xfrm>
            <a:off x="4690375" y="2247025"/>
            <a:ext cx="1259100" cy="752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38"/>
          <p:cNvSpPr txBox="1"/>
          <p:nvPr/>
        </p:nvSpPr>
        <p:spPr>
          <a:xfrm>
            <a:off x="89125" y="1771350"/>
            <a:ext cx="2090700" cy="16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MLD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36" name="Google Shape;236;p38"/>
          <p:cNvPicPr preferRelativeResize="0"/>
          <p:nvPr/>
        </p:nvPicPr>
        <p:blipFill rotWithShape="1">
          <a:blip r:embed="rId3">
            <a:alphaModFix/>
          </a:blip>
          <a:srcRect b="308" l="0" r="0" t="308"/>
          <a:stretch/>
        </p:blipFill>
        <p:spPr>
          <a:xfrm>
            <a:off x="2713225" y="152400"/>
            <a:ext cx="5618625" cy="48206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39"/>
          <p:cNvSpPr txBox="1"/>
          <p:nvPr>
            <p:ph type="title"/>
          </p:nvPr>
        </p:nvSpPr>
        <p:spPr>
          <a:xfrm>
            <a:off x="204300" y="1680650"/>
            <a:ext cx="77703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Base de données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88450" y="188850"/>
            <a:ext cx="4768650" cy="4612301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  <p:sp>
        <p:nvSpPr>
          <p:cNvPr id="247" name="Google Shape;247;p40"/>
          <p:cNvSpPr txBox="1"/>
          <p:nvPr/>
        </p:nvSpPr>
        <p:spPr>
          <a:xfrm>
            <a:off x="391350" y="706700"/>
            <a:ext cx="1972500" cy="417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800">
                <a:solidFill>
                  <a:srgbClr val="666666"/>
                </a:solidFill>
                <a:latin typeface="Economica"/>
                <a:ea typeface="Economica"/>
                <a:cs typeface="Economica"/>
                <a:sym typeface="Economica"/>
              </a:rPr>
              <a:t>Création de la base de données</a:t>
            </a:r>
            <a:endParaRPr i="1" sz="2800">
              <a:solidFill>
                <a:srgbClr val="666666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PhpMyAdmin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le langage SQL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1"/>
          <p:cNvSpPr txBox="1"/>
          <p:nvPr/>
        </p:nvSpPr>
        <p:spPr>
          <a:xfrm>
            <a:off x="38225" y="143675"/>
            <a:ext cx="1972500" cy="3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3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Création de la b</a:t>
            </a:r>
            <a:r>
              <a:rPr i="1" lang="fr" sz="23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ase de données</a:t>
            </a:r>
            <a:endParaRPr b="1" sz="13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PhpMyAdmin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requêtes SQL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3" name="Google Shape;253;p41"/>
          <p:cNvSpPr txBox="1"/>
          <p:nvPr/>
        </p:nvSpPr>
        <p:spPr>
          <a:xfrm>
            <a:off x="2120463" y="1796925"/>
            <a:ext cx="2152500" cy="299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prestaPeau(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id_prestaPeau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prestaPeau_nom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prestaPeau_prix DECIMAL(10,0),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prestaPeau_descr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image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KEY(id_prestaPeau)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prestaLevres(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id_prestaLevres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prestaLevre_nom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prestaLevre_prix DECIMAL(10,0)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prestaLevre_descr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image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KEY(id_prestaLevres)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4" name="Google Shape;254;p41"/>
          <p:cNvSpPr txBox="1"/>
          <p:nvPr/>
        </p:nvSpPr>
        <p:spPr>
          <a:xfrm>
            <a:off x="4382725" y="718488"/>
            <a:ext cx="2574900" cy="370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prestaRegard(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id_prestaRegard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prestaRegard_nom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prestaRegard_prix DECIMAL(10,0)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prestaRegard_descr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image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KEY(id_prestaRegard)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formation(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id_forma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forma_nom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forma_descr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quantity INT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dateEntrée DATETIME,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forma_prix DECIMAL(10,0)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content TEXT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KEY(id_forma)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role(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id_role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role_nom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KEY(id_role)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</a:t>
            </a:r>
            <a:endParaRPr sz="8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55" name="Google Shape;255;p41"/>
          <p:cNvSpPr txBox="1"/>
          <p:nvPr/>
        </p:nvSpPr>
        <p:spPr>
          <a:xfrm>
            <a:off x="6912425" y="171275"/>
            <a:ext cx="2231700" cy="384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CREATE TABLE users(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id_users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prenom VARCHAR(255),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password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mail VARCHAR(255)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nom VARCHAR(150) NOT NULL,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dateEntrée DATETIME,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id_prestaLevres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id_prestaRegard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id_forma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id_prestaPeau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id_role INT,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PRIMARY KEY(id_users),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FOREIGN KEY(id_prestaLevres) REFERENCES prestaLevres(id_prestaLevres),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FOREIGN KEY(id_prestaRegard) REFERENCES prestaRegard(id_prestaRegard),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FOREIGN KEY(id_forma) 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REFERENCES formation(id_forma),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FOREIGN KEY(id_prestaPeau) REFERENCES prestaPeau(id_prestaPeau),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   FOREIGN KEY(id_role) 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REFERENCES role(id_role)</a:t>
            </a:r>
            <a:endParaRPr sz="800">
              <a:solidFill>
                <a:srgbClr val="434343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rgbClr val="434343"/>
                </a:solidFill>
              </a:rPr>
              <a:t>);      </a:t>
            </a:r>
            <a:endParaRPr sz="1000">
              <a:solidFill>
                <a:srgbClr val="434343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247625" y="1325425"/>
            <a:ext cx="29988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91"/>
              <a:buFont typeface="Arial"/>
              <a:buNone/>
            </a:pPr>
            <a:r>
              <a:rPr lang="fr"/>
              <a:t>Qui est 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807070">
            <a:off x="6472430" y="1475254"/>
            <a:ext cx="2151159" cy="3227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 rotWithShape="1">
          <a:blip r:embed="rId4">
            <a:alphaModFix/>
          </a:blip>
          <a:srcRect b="0" l="6347" r="6347" t="0"/>
          <a:stretch/>
        </p:blipFill>
        <p:spPr>
          <a:xfrm rot="-279232">
            <a:off x="3613943" y="282196"/>
            <a:ext cx="2827199" cy="353923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/>
          <p:cNvPicPr preferRelativeResize="0"/>
          <p:nvPr/>
        </p:nvPicPr>
        <p:blipFill rotWithShape="1">
          <a:blip r:embed="rId5">
            <a:alphaModFix/>
          </a:blip>
          <a:srcRect b="21268" l="12075" r="6932" t="21877"/>
          <a:stretch/>
        </p:blipFill>
        <p:spPr>
          <a:xfrm>
            <a:off x="838987" y="1774237"/>
            <a:ext cx="1816075" cy="1317175"/>
          </a:xfrm>
          <a:prstGeom prst="rect">
            <a:avLst/>
          </a:prstGeom>
          <a:noFill/>
          <a:ln>
            <a:noFill/>
          </a:ln>
        </p:spPr>
      </p:pic>
      <p:sp>
        <p:nvSpPr>
          <p:cNvPr id="76" name="Google Shape;76;p15"/>
          <p:cNvSpPr txBox="1"/>
          <p:nvPr/>
        </p:nvSpPr>
        <p:spPr>
          <a:xfrm>
            <a:off x="1578125" y="2931675"/>
            <a:ext cx="3378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42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?</a:t>
            </a:r>
            <a:endParaRPr sz="4200">
              <a:solidFill>
                <a:schemeClr val="dk1"/>
              </a:solidFill>
              <a:latin typeface="Economica"/>
              <a:ea typeface="Economica"/>
              <a:cs typeface="Economica"/>
              <a:sym typeface="Economic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42"/>
          <p:cNvSpPr txBox="1"/>
          <p:nvPr/>
        </p:nvSpPr>
        <p:spPr>
          <a:xfrm>
            <a:off x="215450" y="1247525"/>
            <a:ext cx="20907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fr" sz="2300">
                <a:solidFill>
                  <a:srgbClr val="999999"/>
                </a:solidFill>
                <a:latin typeface="Economica"/>
                <a:ea typeface="Economica"/>
                <a:cs typeface="Economica"/>
                <a:sym typeface="Economica"/>
              </a:rPr>
              <a:t>Création des tables</a:t>
            </a:r>
            <a:endParaRPr i="1" sz="2300">
              <a:solidFill>
                <a:srgbClr val="99999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Table formation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261" name="Google Shape;26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57800" y="229976"/>
            <a:ext cx="6102125" cy="4629550"/>
          </a:xfrm>
          <a:prstGeom prst="rect">
            <a:avLst/>
          </a:prstGeom>
          <a:noFill/>
          <a:ln cap="flat" cmpd="sng" w="25400">
            <a:solidFill>
              <a:srgbClr val="000000"/>
            </a:solidFill>
            <a:prstDash val="solid"/>
            <a:miter lim="8000"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43"/>
          <p:cNvSpPr txBox="1"/>
          <p:nvPr>
            <p:ph type="title"/>
          </p:nvPr>
        </p:nvSpPr>
        <p:spPr>
          <a:xfrm>
            <a:off x="204300" y="1680650"/>
            <a:ext cx="23655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Réalisation</a:t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4"/>
          <p:cNvSpPr txBox="1"/>
          <p:nvPr>
            <p:ph type="title"/>
          </p:nvPr>
        </p:nvSpPr>
        <p:spPr>
          <a:xfrm>
            <a:off x="742075" y="1108175"/>
            <a:ext cx="60015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1996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Environnement</a:t>
            </a:r>
            <a:endParaRPr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272" name="Google Shape;272;p44"/>
          <p:cNvSpPr txBox="1"/>
          <p:nvPr/>
        </p:nvSpPr>
        <p:spPr>
          <a:xfrm>
            <a:off x="4576700" y="1911900"/>
            <a:ext cx="3216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marR="367766" rtl="0" algn="just">
              <a:lnSpc>
                <a:spcPct val="200000"/>
              </a:lnSpc>
              <a:spcBef>
                <a:spcPts val="855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fr" sz="1700">
                <a:latin typeface="Comfortaa"/>
                <a:ea typeface="Comfortaa"/>
                <a:cs typeface="Comfortaa"/>
                <a:sym typeface="Comfortaa"/>
              </a:rPr>
              <a:t>Apache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marR="367766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fr" sz="1700">
                <a:latin typeface="Comfortaa"/>
                <a:ea typeface="Comfortaa"/>
                <a:cs typeface="Comfortaa"/>
                <a:sym typeface="Comfortaa"/>
              </a:rPr>
              <a:t>Xampp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marR="367766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fr" sz="1700">
                <a:latin typeface="Comfortaa"/>
                <a:ea typeface="Comfortaa"/>
                <a:cs typeface="Comfortaa"/>
                <a:sym typeface="Comfortaa"/>
              </a:rPr>
              <a:t>MySQL 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  <a:p>
            <a:pPr indent="-336550" lvl="0" marL="457200" marR="367766" rtl="0" algn="just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700"/>
              <a:buFont typeface="Comfortaa"/>
              <a:buChar char="●"/>
            </a:pPr>
            <a:r>
              <a:rPr lang="fr" sz="1700">
                <a:latin typeface="Comfortaa"/>
                <a:ea typeface="Comfortaa"/>
                <a:cs typeface="Comfortaa"/>
                <a:sym typeface="Comfortaa"/>
              </a:rPr>
              <a:t>VS Code</a:t>
            </a:r>
            <a:endParaRPr sz="17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type="title"/>
          </p:nvPr>
        </p:nvSpPr>
        <p:spPr>
          <a:xfrm>
            <a:off x="634600" y="798825"/>
            <a:ext cx="6001500" cy="535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19964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Langages de programmation</a:t>
            </a:r>
            <a:endParaRPr/>
          </a:p>
        </p:txBody>
      </p:sp>
      <p:sp>
        <p:nvSpPr>
          <p:cNvPr id="278" name="Google Shape;278;p45"/>
          <p:cNvSpPr txBox="1"/>
          <p:nvPr/>
        </p:nvSpPr>
        <p:spPr>
          <a:xfrm>
            <a:off x="3868925" y="2266950"/>
            <a:ext cx="46953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fr" sz="1600">
                <a:latin typeface="Comfortaa"/>
                <a:ea typeface="Comfortaa"/>
                <a:cs typeface="Comfortaa"/>
                <a:sym typeface="Comfortaa"/>
              </a:rPr>
              <a:t>CSS 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fr" sz="1600">
                <a:latin typeface="Comfortaa"/>
                <a:ea typeface="Comfortaa"/>
                <a:cs typeface="Comfortaa"/>
                <a:sym typeface="Comfortaa"/>
              </a:rPr>
              <a:t>PHP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9144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SzPts val="1600"/>
              <a:buFont typeface="Comfortaa"/>
              <a:buChar char="●"/>
            </a:pPr>
            <a:r>
              <a:rPr lang="fr" sz="1600">
                <a:latin typeface="Comfortaa"/>
                <a:ea typeface="Comfortaa"/>
                <a:cs typeface="Comfortaa"/>
                <a:sym typeface="Comfortaa"/>
              </a:rPr>
              <a:t>Javascript</a:t>
            </a:r>
            <a:endParaRPr sz="1600">
              <a:latin typeface="Comfortaa"/>
              <a:ea typeface="Comfortaa"/>
              <a:cs typeface="Comfortaa"/>
              <a:sym typeface="Comforta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6"/>
          <p:cNvSpPr txBox="1"/>
          <p:nvPr>
            <p:ph type="title"/>
          </p:nvPr>
        </p:nvSpPr>
        <p:spPr>
          <a:xfrm>
            <a:off x="204300" y="1680650"/>
            <a:ext cx="34464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Fonctionnalités</a:t>
            </a:r>
            <a:endParaRPr sz="338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8" name="Google Shape;288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71200" y="444330"/>
            <a:ext cx="2560250" cy="4394850"/>
          </a:xfrm>
          <a:prstGeom prst="rect">
            <a:avLst/>
          </a:prstGeom>
          <a:noFill/>
          <a:ln>
            <a:noFill/>
          </a:ln>
        </p:spPr>
      </p:pic>
      <p:sp>
        <p:nvSpPr>
          <p:cNvPr id="289" name="Google Shape;289;p47"/>
          <p:cNvSpPr txBox="1"/>
          <p:nvPr/>
        </p:nvSpPr>
        <p:spPr>
          <a:xfrm>
            <a:off x="476475" y="1371850"/>
            <a:ext cx="2090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Modèle MVC</a:t>
            </a:r>
            <a:endParaRPr i="1" sz="2300">
              <a:solidFill>
                <a:srgbClr val="99999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Modèles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48"/>
          <p:cNvSpPr txBox="1"/>
          <p:nvPr>
            <p:ph type="title"/>
          </p:nvPr>
        </p:nvSpPr>
        <p:spPr>
          <a:xfrm>
            <a:off x="311700" y="3270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formationManager.php</a:t>
            </a:r>
            <a:endParaRPr/>
          </a:p>
        </p:txBody>
      </p:sp>
      <p:pic>
        <p:nvPicPr>
          <p:cNvPr id="295" name="Google Shape;29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72875" y="1295075"/>
            <a:ext cx="7866325" cy="362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9"/>
          <p:cNvSpPr txBox="1"/>
          <p:nvPr/>
        </p:nvSpPr>
        <p:spPr>
          <a:xfrm>
            <a:off x="476475" y="1371850"/>
            <a:ext cx="2090700" cy="253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Modèle MVC</a:t>
            </a:r>
            <a:endParaRPr i="1" sz="2300">
              <a:solidFill>
                <a:srgbClr val="99999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Vue</a:t>
            </a:r>
            <a:endParaRPr sz="11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01" name="Google Shape;30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2725" y="110588"/>
            <a:ext cx="2536125" cy="49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6" name="Google Shape;306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11925" y="1006500"/>
            <a:ext cx="6706575" cy="392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07" name="Google Shape;307;p50"/>
          <p:cNvSpPr txBox="1"/>
          <p:nvPr>
            <p:ph type="title"/>
          </p:nvPr>
        </p:nvSpPr>
        <p:spPr>
          <a:xfrm>
            <a:off x="311700" y="984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Views&gt;</a:t>
            </a:r>
            <a:r>
              <a:rPr lang="fr"/>
              <a:t>formaView.php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1"/>
          <p:cNvSpPr txBox="1"/>
          <p:nvPr/>
        </p:nvSpPr>
        <p:spPr>
          <a:xfrm>
            <a:off x="476475" y="1371850"/>
            <a:ext cx="2090700" cy="23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3000">
                <a:solidFill>
                  <a:schemeClr val="dk1"/>
                </a:solidFill>
                <a:latin typeface="Economica"/>
                <a:ea typeface="Economica"/>
                <a:cs typeface="Economica"/>
                <a:sym typeface="Economica"/>
              </a:rPr>
              <a:t>Modèle MVC</a:t>
            </a:r>
            <a:endParaRPr i="1" sz="2300">
              <a:solidFill>
                <a:srgbClr val="999999"/>
              </a:solidFill>
              <a:latin typeface="Economica"/>
              <a:ea typeface="Economica"/>
              <a:cs typeface="Economica"/>
              <a:sym typeface="Economic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-  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19964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Contrôleur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19964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200">
                <a:solidFill>
                  <a:srgbClr val="999999"/>
                </a:solidFill>
                <a:latin typeface="Comfortaa"/>
                <a:ea typeface="Comfortaa"/>
                <a:cs typeface="Comfortaa"/>
                <a:sym typeface="Comfortaa"/>
              </a:rPr>
              <a:t> </a:t>
            </a:r>
            <a:endParaRPr sz="1200">
              <a:solidFill>
                <a:srgbClr val="999999"/>
              </a:solidFill>
              <a:latin typeface="Comfortaa"/>
              <a:ea typeface="Comfortaa"/>
              <a:cs typeface="Comfortaa"/>
              <a:sym typeface="Comfortaa"/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800">
                <a:solidFill>
                  <a:srgbClr val="999999"/>
                </a:solidFill>
                <a:latin typeface="Lato"/>
                <a:ea typeface="Lato"/>
                <a:cs typeface="Lato"/>
                <a:sym typeface="Lato"/>
              </a:rPr>
              <a:t> -</a:t>
            </a:r>
            <a:endParaRPr b="1" sz="180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313" name="Google Shape;313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02125" y="708725"/>
            <a:ext cx="4244425" cy="4117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/>
          <p:nvPr>
            <p:ph type="title"/>
          </p:nvPr>
        </p:nvSpPr>
        <p:spPr>
          <a:xfrm>
            <a:off x="2326725" y="1493550"/>
            <a:ext cx="4367700" cy="215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Contexte 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&amp;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Besoin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t/>
            </a:r>
            <a:endParaRPr sz="248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8" name="Google Shape;318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25670" y="854101"/>
            <a:ext cx="6719855" cy="4156101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52"/>
          <p:cNvSpPr txBox="1"/>
          <p:nvPr>
            <p:ph type="title"/>
          </p:nvPr>
        </p:nvSpPr>
        <p:spPr>
          <a:xfrm>
            <a:off x="311700" y="22200"/>
            <a:ext cx="29349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formationController.php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3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/>
              <a:t>CRUD/Partie Admin</a:t>
            </a:r>
            <a:endParaRPr/>
          </a:p>
        </p:txBody>
      </p:sp>
      <p:pic>
        <p:nvPicPr>
          <p:cNvPr id="325" name="Google Shape;3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18525" y="1200475"/>
            <a:ext cx="4488375" cy="176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6" name="Google Shape;326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18525" y="3445244"/>
            <a:ext cx="4488375" cy="12774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91875" y="610580"/>
            <a:ext cx="5931175" cy="432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-406118">
            <a:off x="157878" y="554168"/>
            <a:ext cx="3031620" cy="1717589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" name="Google Shape;33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327317">
            <a:off x="229150" y="671475"/>
            <a:ext cx="3455000" cy="1739975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38" name="Google Shape;33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2700" y="275225"/>
            <a:ext cx="4984975" cy="2969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20500" y="3658425"/>
            <a:ext cx="5407375" cy="1183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250" y="93025"/>
            <a:ext cx="7512502" cy="303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82900" y="2854343"/>
            <a:ext cx="5784899" cy="221273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346" name="Google Shape;346;p56"/>
          <p:cNvCxnSpPr/>
          <p:nvPr/>
        </p:nvCxnSpPr>
        <p:spPr>
          <a:xfrm rot="10800000">
            <a:off x="7025925" y="2477300"/>
            <a:ext cx="1870800" cy="506700"/>
          </a:xfrm>
          <a:prstGeom prst="bentConnector3">
            <a:avLst>
              <a:gd fmla="val -2462" name="adj1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1" name="Google Shape;35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293574">
            <a:off x="304800" y="304800"/>
            <a:ext cx="3327386" cy="2266951"/>
          </a:xfrm>
          <a:prstGeom prst="rect">
            <a:avLst/>
          </a:prstGeom>
          <a:noFill/>
          <a:ln cap="flat" cmpd="sng" w="1905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352" name="Google Shape;352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11750" y="1150575"/>
            <a:ext cx="7073050" cy="3615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5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325791">
            <a:off x="5865150" y="144000"/>
            <a:ext cx="3108375" cy="137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7" name="Shape 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" name="Google Shape;358;p58"/>
          <p:cNvSpPr txBox="1"/>
          <p:nvPr>
            <p:ph type="title"/>
          </p:nvPr>
        </p:nvSpPr>
        <p:spPr>
          <a:xfrm>
            <a:off x="2799075" y="1624325"/>
            <a:ext cx="2971200" cy="204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200"/>
              <a:t>Conclusion </a:t>
            </a:r>
            <a:endParaRPr sz="4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200"/>
              <a:t>&amp;</a:t>
            </a:r>
            <a:endParaRPr sz="4200"/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 sz="4200"/>
              <a:t>Perspective</a:t>
            </a:r>
            <a:endParaRPr sz="338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 thruBlk="1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Google Shape;8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090" y="335413"/>
            <a:ext cx="6001420" cy="2948674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4600" y="2266950"/>
            <a:ext cx="3612800" cy="203869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cxnSp>
        <p:nvCxnSpPr>
          <p:cNvPr id="88" name="Google Shape;88;p17"/>
          <p:cNvCxnSpPr/>
          <p:nvPr/>
        </p:nvCxnSpPr>
        <p:spPr>
          <a:xfrm flipH="1">
            <a:off x="7530323" y="2049471"/>
            <a:ext cx="615300" cy="18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89" name="Google Shape;89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1976041">
            <a:off x="7330129" y="1314530"/>
            <a:ext cx="1591723" cy="648622"/>
          </a:xfrm>
          <a:prstGeom prst="rect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8"/>
          <p:cNvSpPr txBox="1"/>
          <p:nvPr>
            <p:ph type="title"/>
          </p:nvPr>
        </p:nvSpPr>
        <p:spPr>
          <a:xfrm>
            <a:off x="280500" y="1680650"/>
            <a:ext cx="40254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Contraintes Techniques</a:t>
            </a:r>
            <a:endParaRPr sz="338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49" y="637175"/>
            <a:ext cx="3855700" cy="2571750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0" name="Google Shape;100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88275" y="523125"/>
            <a:ext cx="3947425" cy="1031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859174" y="1968250"/>
            <a:ext cx="4625752" cy="2507339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Google Shape;10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">
            <a:off x="254133" y="1392832"/>
            <a:ext cx="6272865" cy="3261293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107" name="Google Shape;107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870307">
            <a:off x="4334360" y="610092"/>
            <a:ext cx="4604256" cy="2060441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1"/>
          <p:cNvSpPr txBox="1"/>
          <p:nvPr>
            <p:ph type="title"/>
          </p:nvPr>
        </p:nvSpPr>
        <p:spPr>
          <a:xfrm>
            <a:off x="204300" y="1680650"/>
            <a:ext cx="7770300" cy="819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"/>
              <a:t>Spécifications Fonctionnelles</a:t>
            </a:r>
            <a:endParaRPr sz="3380">
              <a:solidFill>
                <a:srgbClr val="999999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uxe">
  <a:themeElements>
    <a:clrScheme name="Luxe">
      <a:dk1>
        <a:srgbClr val="000000"/>
      </a:dk1>
      <a:lt1>
        <a:srgbClr val="FFFFFF"/>
      </a:lt1>
      <a:dk2>
        <a:srgbClr val="B7B7B7"/>
      </a:dk2>
      <a:lt2>
        <a:srgbClr val="CCA677"/>
      </a:lt2>
      <a:accent1>
        <a:srgbClr val="5D4037"/>
      </a:accent1>
      <a:accent2>
        <a:srgbClr val="455A64"/>
      </a:accent2>
      <a:accent3>
        <a:srgbClr val="57BB8A"/>
      </a:accent3>
      <a:accent4>
        <a:srgbClr val="78909C"/>
      </a:accent4>
      <a:accent5>
        <a:srgbClr val="607D8B"/>
      </a:accent5>
      <a:accent6>
        <a:srgbClr val="DCE755"/>
      </a:accent6>
      <a:hlink>
        <a:srgbClr val="607D8B"/>
      </a:hlink>
      <a:folHlink>
        <a:srgbClr val="607D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